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6" r:id="rId1"/>
  </p:sldMasterIdLst>
  <p:notesMasterIdLst>
    <p:notesMasterId r:id="rId26"/>
  </p:notesMasterIdLst>
  <p:sldIdLst>
    <p:sldId id="257" r:id="rId2"/>
    <p:sldId id="591" r:id="rId3"/>
    <p:sldId id="529" r:id="rId4"/>
    <p:sldId id="530" r:id="rId5"/>
    <p:sldId id="531" r:id="rId6"/>
    <p:sldId id="362" r:id="rId7"/>
    <p:sldId id="363" r:id="rId8"/>
    <p:sldId id="364" r:id="rId9"/>
    <p:sldId id="365" r:id="rId10"/>
    <p:sldId id="358" r:id="rId11"/>
    <p:sldId id="487" r:id="rId12"/>
    <p:sldId id="283" r:id="rId13"/>
    <p:sldId id="289" r:id="rId14"/>
    <p:sldId id="523" r:id="rId15"/>
    <p:sldId id="478" r:id="rId16"/>
    <p:sldId id="592" r:id="rId17"/>
    <p:sldId id="593" r:id="rId18"/>
    <p:sldId id="594" r:id="rId19"/>
    <p:sldId id="595" r:id="rId20"/>
    <p:sldId id="596" r:id="rId21"/>
    <p:sldId id="597" r:id="rId22"/>
    <p:sldId id="598" r:id="rId23"/>
    <p:sldId id="599" r:id="rId24"/>
    <p:sldId id="600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3011" autoAdjust="0"/>
  </p:normalViewPr>
  <p:slideViewPr>
    <p:cSldViewPr>
      <p:cViewPr>
        <p:scale>
          <a:sx n="116" d="100"/>
          <a:sy n="116" d="100"/>
        </p:scale>
        <p:origin x="-14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C0BDE-9694-4AE2-9CCC-CE4329C11766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1245C-5524-4623-95AC-8DDEEEB8CB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3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D32F0C-79D5-4AC6-B3A9-C0A4D0493CB3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E5BF1EA-65A7-48A4-A2D1-EC5AB6F53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6766" cy="194421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МБОУ «</a:t>
            </a:r>
            <a:r>
              <a:rPr lang="ru-RU" sz="2800" b="1" dirty="0" err="1" smtClean="0"/>
              <a:t>Большешинарская</a:t>
            </a:r>
            <a:r>
              <a:rPr lang="ru-RU" sz="2800" b="1" dirty="0" smtClean="0"/>
              <a:t> средняя общеобразовательная школа имени </a:t>
            </a:r>
            <a:r>
              <a:rPr lang="ru-RU" sz="2800" b="1" dirty="0" err="1" smtClean="0"/>
              <a:t>А.А.Ахунзянова</a:t>
            </a:r>
            <a:r>
              <a:rPr lang="ru-RU" sz="2800" b="1" dirty="0" smtClean="0"/>
              <a:t> Сабинского муниципального района Республики Татарстан»</a:t>
            </a:r>
            <a:endParaRPr lang="ru-RU" sz="2400" dirty="0"/>
          </a:p>
        </p:txBody>
      </p:sp>
      <p:pic>
        <p:nvPicPr>
          <p:cNvPr id="3" name="Рисунок 2" descr="C:\Documents and Settings\User\Рабочий стол\WIN_20160705_1122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6912768" cy="3546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324116"/>
              </p:ext>
            </p:extLst>
          </p:nvPr>
        </p:nvGraphicFramePr>
        <p:xfrm>
          <a:off x="899592" y="1988840"/>
          <a:ext cx="6984776" cy="4058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720080"/>
                <a:gridCol w="792088"/>
                <a:gridCol w="720080"/>
                <a:gridCol w="792088"/>
                <a:gridCol w="858076"/>
                <a:gridCol w="864096"/>
                <a:gridCol w="726100"/>
                <a:gridCol w="792088"/>
              </a:tblGrid>
              <a:tr h="697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2021/22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2022/23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2024/25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2025/26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2026/27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2027/28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    « Количественные и качественные показатели»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8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Большешинарская</a:t>
            </a:r>
            <a:r>
              <a:rPr lang="ru-RU" sz="1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СОШ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421544"/>
            <a:ext cx="6480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№ 1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77811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60"/>
              </p:ext>
            </p:extLst>
          </p:nvPr>
        </p:nvGraphicFramePr>
        <p:xfrm>
          <a:off x="645890" y="1412776"/>
          <a:ext cx="7272808" cy="1754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8291"/>
                <a:gridCol w="2301398"/>
                <a:gridCol w="1636115"/>
                <a:gridCol w="1637004"/>
              </a:tblGrid>
              <a:tr h="492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Должность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 в данной должности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педагогический стаж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Мубараков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Рамиль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Гилемханович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директора по УР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Сафина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Лейсан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Мехамматнуровна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директора по ВР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Галявиева Рания Рашадовна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500282"/>
            <a:ext cx="756084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2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857618"/>
              </p:ext>
            </p:extLst>
          </p:nvPr>
        </p:nvGraphicFramePr>
        <p:xfrm>
          <a:off x="611560" y="3861048"/>
          <a:ext cx="7344815" cy="1051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1368152"/>
                <a:gridCol w="1080120"/>
                <a:gridCol w="1584176"/>
                <a:gridCol w="1296144"/>
                <a:gridCol w="72007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педагогических работников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учителей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молодых специалистов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имеют высшую квалификационную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категорию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имеют высшую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первую категории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СЗД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9552" y="3368793"/>
            <a:ext cx="33123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3  Кадровый потенциал школы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94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350748"/>
            <a:ext cx="28803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4   Вакантные должности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418353"/>
              </p:ext>
            </p:extLst>
          </p:nvPr>
        </p:nvGraphicFramePr>
        <p:xfrm>
          <a:off x="611560" y="836712"/>
          <a:ext cx="7488833" cy="1910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2429"/>
                <a:gridCol w="1552429"/>
                <a:gridCol w="1514166"/>
                <a:gridCol w="1514166"/>
                <a:gridCol w="1355643"/>
              </a:tblGrid>
              <a:tr h="724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Вакантная должность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Нагрузка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 предполагаемого кандидата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  (в случае необходимости)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2022-2023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Гарипов А.М.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ч.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Нурмухаметова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Р.Р.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Мухаметова Р.Р. (история)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Нурисламов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А.С.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ч.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2024-2025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Гараева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З.М.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ч.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2025-2026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Касимова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А.Н.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22ч.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Хусаинова Д.Х.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98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851503"/>
              </p:ext>
            </p:extLst>
          </p:nvPr>
        </p:nvGraphicFramePr>
        <p:xfrm>
          <a:off x="395536" y="620688"/>
          <a:ext cx="7632847" cy="350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9576"/>
                <a:gridCol w="2051163"/>
                <a:gridCol w="2012086"/>
                <a:gridCol w="16500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 студента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 обучения (факультет)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подписания договора о целевом обучении 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какую должность претендует студент-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целевик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(и вместо кого)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Нурмухаметова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Р.Р.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Педагогическое образование (с двумя профилями подготовки) История и обществознание</a:t>
                      </a:r>
                      <a:endParaRPr lang="ru-RU" sz="1200" b="0" u="non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01.09.2020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истории и обществознания, Гарипов А.М.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Хусаинова Д.Х.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Педагогическое образование (с двумя профилями подготовки) Русский</a:t>
                      </a:r>
                      <a:r>
                        <a:rPr lang="ru-RU" sz="1100" b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язык, литература</a:t>
                      </a:r>
                      <a:endParaRPr lang="ru-RU" sz="1100" b="0" u="non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01.09.2019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русского языка и литературы,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Касимова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А.Н.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Маслахова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К.М.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Педагогическое образование (с двумя профилями подготовки) начальные классы</a:t>
                      </a:r>
                      <a:r>
                        <a:rPr lang="ru-RU" sz="1100" b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английский язык </a:t>
                      </a:r>
                      <a:endParaRPr lang="ru-RU" sz="1100" b="0" u="non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01.09.2020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английского языка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Гарипова Г.Р.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Педагогическое  образование: химия</a:t>
                      </a:r>
                      <a:endParaRPr lang="ru-RU" sz="1200" b="0" u="non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01.09.2018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химии,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Ахмадиева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А.Р.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278740"/>
            <a:ext cx="446449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5  Работа по привлечению молодых специалистов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5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550903"/>
              </p:ext>
            </p:extLst>
          </p:nvPr>
        </p:nvGraphicFramePr>
        <p:xfrm>
          <a:off x="611561" y="1052729"/>
          <a:ext cx="7848870" cy="4338494"/>
        </p:xfrm>
        <a:graphic>
          <a:graphicData uri="http://schemas.openxmlformats.org/drawingml/2006/table">
            <a:tbl>
              <a:tblPr/>
              <a:tblGrid>
                <a:gridCol w="2004433"/>
                <a:gridCol w="932040"/>
                <a:gridCol w="1026340"/>
                <a:gridCol w="933136"/>
                <a:gridCol w="1040594"/>
                <a:gridCol w="980287"/>
                <a:gridCol w="932040"/>
              </a:tblGrid>
              <a:tr h="27003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</a:t>
                      </a:r>
                      <a:r>
                        <a:rPr lang="en-US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0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83,4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78,69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,67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,63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(Б)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4,99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(П)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73,93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67,46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59,5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67,79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61,63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81,5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71,4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59,5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67,86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70,95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70,21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Татарский язык (ЕРЭ)</a:t>
                      </a: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778" marR="6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56996" y="584393"/>
            <a:ext cx="24836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6  Результаты ЕГЭ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998555"/>
              </p:ext>
            </p:extLst>
          </p:nvPr>
        </p:nvGraphicFramePr>
        <p:xfrm>
          <a:off x="1259632" y="1119908"/>
          <a:ext cx="6768752" cy="3965275"/>
        </p:xfrm>
        <a:graphic>
          <a:graphicData uri="http://schemas.openxmlformats.org/drawingml/2006/table">
            <a:tbl>
              <a:tblPr/>
              <a:tblGrid>
                <a:gridCol w="1706282"/>
                <a:gridCol w="977360"/>
                <a:gridCol w="813225"/>
                <a:gridCol w="740649"/>
                <a:gridCol w="932066"/>
                <a:gridCol w="799585"/>
                <a:gridCol w="799585"/>
              </a:tblGrid>
              <a:tr h="2946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4,22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4,21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4,06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4,87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4,50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4,54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3,50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3,99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55074" y="620688"/>
            <a:ext cx="25494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7   Результаты ОГЭ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176472"/>
              </p:ext>
            </p:extLst>
          </p:nvPr>
        </p:nvGraphicFramePr>
        <p:xfrm>
          <a:off x="971602" y="1268758"/>
          <a:ext cx="7776861" cy="4233040"/>
        </p:xfrm>
        <a:graphic>
          <a:graphicData uri="http://schemas.openxmlformats.org/drawingml/2006/table">
            <a:tbl>
              <a:tblPr/>
              <a:tblGrid>
                <a:gridCol w="1943607"/>
                <a:gridCol w="1944418"/>
                <a:gridCol w="1944418"/>
                <a:gridCol w="1944418"/>
              </a:tblGrid>
              <a:tr h="288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(Б)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(П)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Татарский язык (ЕРЭ)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971600" y="548680"/>
            <a:ext cx="68795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8     Количество детей не прошедших минимальный порог (ЕГЭ)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653911"/>
              </p:ext>
            </p:extLst>
          </p:nvPr>
        </p:nvGraphicFramePr>
        <p:xfrm>
          <a:off x="683569" y="1484780"/>
          <a:ext cx="7632846" cy="3256980"/>
        </p:xfrm>
        <a:graphic>
          <a:graphicData uri="http://schemas.openxmlformats.org/drawingml/2006/table">
            <a:tbl>
              <a:tblPr/>
              <a:tblGrid>
                <a:gridCol w="1907613"/>
                <a:gridCol w="1908411"/>
                <a:gridCol w="1908411"/>
                <a:gridCol w="1908411"/>
              </a:tblGrid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594804" y="928464"/>
            <a:ext cx="69527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</a:t>
            </a: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Количество детей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получивших на ОГЭ неудовлетворительный результат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19621"/>
              </p:ext>
            </p:extLst>
          </p:nvPr>
        </p:nvGraphicFramePr>
        <p:xfrm>
          <a:off x="1331640" y="1308354"/>
          <a:ext cx="6768751" cy="4575060"/>
        </p:xfrm>
        <a:graphic>
          <a:graphicData uri="http://schemas.openxmlformats.org/drawingml/2006/table">
            <a:tbl>
              <a:tblPr/>
              <a:tblGrid>
                <a:gridCol w="1080120"/>
                <a:gridCol w="853202"/>
                <a:gridCol w="966661"/>
                <a:gridCol w="966661"/>
                <a:gridCol w="967369"/>
                <a:gridCol w="967369"/>
                <a:gridCol w="967369"/>
              </a:tblGrid>
              <a:tr h="2059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Предметы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9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 и более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 и более 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 и более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 и более 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 и более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 и более 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(Б)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(П)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Татарский язык (ЕРЭ)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486234" y="528354"/>
            <a:ext cx="3885965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</a:t>
            </a:r>
            <a:r>
              <a:rPr lang="ru-RU" sz="1400" dirty="0" smtClean="0"/>
              <a:t>10   </a:t>
            </a:r>
            <a:r>
              <a:rPr lang="ru-RU" sz="1400" dirty="0"/>
              <a:t>Количество учащихся, набравших 80 и более баллов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36953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Проведение семинаров, практикумов муниципального, республиканского, федерального уровня на базе ОУ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205883"/>
              </p:ext>
            </p:extLst>
          </p:nvPr>
        </p:nvGraphicFramePr>
        <p:xfrm>
          <a:off x="611560" y="1556792"/>
          <a:ext cx="8136905" cy="26811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498"/>
                <a:gridCol w="1736476"/>
                <a:gridCol w="1026988"/>
                <a:gridCol w="2056526"/>
                <a:gridCol w="1420264"/>
                <a:gridCol w="1421153"/>
              </a:tblGrid>
              <a:tr h="564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ОУ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семинара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участников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7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Большешинарская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Районный</a:t>
                      </a:r>
                      <a:r>
                        <a:rPr kumimoji="0"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семинар </a:t>
                      </a:r>
                      <a:r>
                        <a:rPr kumimoji="0" lang="ru-RU" sz="1200" kern="1200" baseline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библиотекарей .</a:t>
                      </a: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        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1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Большешинарская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СОШ»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Районный семинар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учителей истории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4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Большешинарская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СОШ»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Май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Районный семинар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учителей математики </a:t>
                      </a:r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159" marR="681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5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распространения и обобщения опыта работы по  МБОУ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Большешинарская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    на конференциях, семинарах.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973926"/>
              </p:ext>
            </p:extLst>
          </p:nvPr>
        </p:nvGraphicFramePr>
        <p:xfrm>
          <a:off x="179512" y="1192190"/>
          <a:ext cx="8784977" cy="5132452"/>
        </p:xfrm>
        <a:graphic>
          <a:graphicData uri="http://schemas.openxmlformats.org/drawingml/2006/table">
            <a:tbl>
              <a:tblPr/>
              <a:tblGrid>
                <a:gridCol w="648072"/>
                <a:gridCol w="1872208"/>
                <a:gridCol w="3299096"/>
                <a:gridCol w="865687"/>
                <a:gridCol w="1049957"/>
                <a:gridCol w="1049957"/>
              </a:tblGrid>
              <a:tr h="4227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000" dirty="0">
                        <a:latin typeface="Calibri"/>
                        <a:ea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Ф.И.О.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Форма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(результат)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97" marR="11097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Касимова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Аниса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Нурулловна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практический семинар в МБОУ «Средняя общеобразовательная школа №167 с углубленным изучением отдельных предметов» Советского района г. Казани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Слушатель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Мухутдинов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Фанзир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Якубович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Международная выставка –ярмарка «Казанская ярмарка»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Выставка (диплом)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20189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международный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861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Гарипов Айдар Моталлапович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10-я всероссийская научно-практическая, историко-краеведческая (с международным участием)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конференция. Тема выступления: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Шы</a:t>
                      </a: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ңар якларында мәгариф үсеше.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Выступление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17 апрель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всероссийский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Всероссийский (с меңдународным участием) научно- практическая, историко- краеведческая конферен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ция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«Человек и природа в восточном Татарстане. Проблемы изучения , сохранения, возрождения исчезнувших и исторических сел»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Выступление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апреля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2019года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 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всероссийский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Выступление институте истории им. Ш.Марджани АН РТ на тему: «История наших сёл»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Почетная грамота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Май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2019года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Ахметов Айдар Рашитович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«Методические рекомендации по подготовке учащихся к ОГЭ и ЕГЭ по математике. О степени обоснованности получения верных ответов и доказательств в заданиях с полным развернутым ответом»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слушатель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2019, </a:t>
                      </a: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Казань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Гараева Зимфира Магруфовна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Всероссийский научно-практическая конференция с международным участием “Метод проектов в экологическом воспитании детей  младшего школьного возраста”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Выступление, диплом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2020, </a:t>
                      </a: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Казань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36" marR="28536" marT="3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619672" y="0"/>
            <a:ext cx="63300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распространения и обобщения опыта работы по  МБОУ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Большешинарская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на конференциях, семинарах, конкурсах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359167"/>
              </p:ext>
            </p:extLst>
          </p:nvPr>
        </p:nvGraphicFramePr>
        <p:xfrm>
          <a:off x="179512" y="713722"/>
          <a:ext cx="8784976" cy="5894742"/>
        </p:xfrm>
        <a:graphic>
          <a:graphicData uri="http://schemas.openxmlformats.org/drawingml/2006/table">
            <a:tbl>
              <a:tblPr/>
              <a:tblGrid>
                <a:gridCol w="530585"/>
                <a:gridCol w="1222873"/>
                <a:gridCol w="3215094"/>
                <a:gridCol w="1982116"/>
                <a:gridCol w="795493"/>
                <a:gridCol w="1038815"/>
              </a:tblGrid>
              <a:tr h="136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latin typeface="Calibri"/>
                        <a:ea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Ф.И.О.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учителя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Ф.И.О. ученика и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Уровень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3" marR="648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Гарипов Айдар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Моталлапович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Всероссийская научно-практическая, историко-краеведческая конференция «Вторые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Сарабикуловские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историко-краеведческие чтения»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Мухаметова З, 10кл, благодарственное письмо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всероссийский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8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Мухутдинова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Алия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Рафаэлевна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открытый конкурс научно-    исследовательских и творческих работ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Нобелевские надежды-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Выступление, Гарипова Д.,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2020, </a:t>
                      </a: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май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конкурс «Удивительный мир»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Галимова Н., 9кл, 3 место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фестиваль муниципальных образований РТ по поддержке и развитию детского  технического творчества «Я –мастер». Г.Елабуга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Мударисова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С., 8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 сертификат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Хусаинова Замира Миннигаяновна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«Поздравление Деду Морозу» г.Н.Челны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>
                          <a:latin typeface="Times New Roman"/>
                          <a:ea typeface="Calibri"/>
                          <a:cs typeface="Times New Roman"/>
                        </a:rPr>
                        <a:t>Хусаинова Д.Х., 5 класс, 2 место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Ахметов Айдар Рашитович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Курс «Профессиональный </a:t>
                      </a: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PHP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». 1 уровень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Фатхуллин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Рим, сертификат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Бикбаева М.Н.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«Туган телем –серле тел.» республиканский конкурс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Коллективная работа, 2 класс, грамота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90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Гараева Зимфира Магруфовна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Муниципальный математический конкурс « Математический бой»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Ученики 6-8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., участие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 Республиканская научно-практическая конференция преподавателей вузов и работников нефтедобывающих отраслей, учителей, школьников и студентов «Эколого-географические особенности нефтедобывающих регионов Республики Татарстан», посвещенной 60-летию НГДУ «Джалильнефть» и 55-летию П.г.т.Джалиль.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Гарипова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Диля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, сертификат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4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Мухаметова С.М.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онкурс чтецов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“Саба Тукайны укый”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Юсупова Дина, грамота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VI Межрегиональный конкурс чтецов «Туган телем - серле тел»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Гарипова Д.Р.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межрегиональный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Мухутдинов Ф.Я.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X Межрегиональный конкурс по технологии “Созидательный труд школьников”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Мухаметгалиев А.М.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межрегиональный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953" marR="17953" marT="24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84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88640"/>
          <a:ext cx="8229600" cy="1867660"/>
        </p:xfrm>
        <a:graphic>
          <a:graphicData uri="http://schemas.openxmlformats.org/drawingml/2006/table">
            <a:tbl>
              <a:tblPr/>
              <a:tblGrid>
                <a:gridCol w="360040"/>
                <a:gridCol w="1080120"/>
                <a:gridCol w="2736304"/>
                <a:gridCol w="2090766"/>
                <a:gridCol w="717546"/>
                <a:gridCol w="1244824"/>
              </a:tblGrid>
              <a:tr h="48571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Мухаметова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Резеда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Рашидовна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«И</a:t>
                      </a: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лһам”бәйгесе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Мударисова С.И.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Гильмутдинова А.А.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3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конкурс творческих работ среди студентов профессиональных образовательных организаций «На страже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закона,против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коррупции»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000">
                          <a:latin typeface="Times New Roman"/>
                          <a:ea typeface="Calibri"/>
                          <a:cs typeface="Times New Roman"/>
                        </a:rPr>
                        <a:t>Мударисова  С.И.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республиканский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Мухаметгалиева Гульнара Ибрагимовна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Фестиваль иностранных языков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Хузиахметов И., 2 место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81" marR="64781" marT="89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олимпиады школьников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лет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980466"/>
              </p:ext>
            </p:extLst>
          </p:nvPr>
        </p:nvGraphicFramePr>
        <p:xfrm>
          <a:off x="1043607" y="2132856"/>
          <a:ext cx="7128792" cy="2736306"/>
        </p:xfrm>
        <a:graphic>
          <a:graphicData uri="http://schemas.openxmlformats.org/drawingml/2006/table">
            <a:tbl>
              <a:tblPr/>
              <a:tblGrid>
                <a:gridCol w="1425662"/>
                <a:gridCol w="1425662"/>
                <a:gridCol w="1425662"/>
                <a:gridCol w="1425662"/>
                <a:gridCol w="1426144"/>
              </a:tblGrid>
              <a:tr h="799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Учебные годы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Муниципальный этап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Республиканская олимпиада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Региональный этап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Заключительный этап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2016-2017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2017-2018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2018-2019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2019-2020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2020-2021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24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43346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764705"/>
            <a:ext cx="6336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Настоящие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знания мы получаем, когда ищем ответ на вопрос,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 когда узнаем сам ответ.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Ллойд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Александр</a:t>
            </a:r>
          </a:p>
        </p:txBody>
      </p:sp>
    </p:spTree>
    <p:extLst>
      <p:ext uri="{BB962C8B-B14F-4D97-AF65-F5344CB8AC3E}">
        <p14:creationId xmlns:p14="http://schemas.microsoft.com/office/powerpoint/2010/main" val="1001785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943" y="115041"/>
            <a:ext cx="6447501" cy="1320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Организация работы школьного </a:t>
            </a:r>
            <a:r>
              <a:rPr lang="ru-RU" sz="3200" dirty="0" smtClean="0"/>
              <a:t>оздоровительного  </a:t>
            </a:r>
            <a:r>
              <a:rPr lang="ru-RU" sz="3200" dirty="0" smtClean="0"/>
              <a:t>лагеря</a:t>
            </a:r>
            <a:endParaRPr lang="ru-RU" sz="3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2" b="24399"/>
          <a:stretch/>
        </p:blipFill>
        <p:spPr>
          <a:xfrm>
            <a:off x="4429752" y="3650239"/>
            <a:ext cx="2806544" cy="29955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 b="24207"/>
          <a:stretch/>
        </p:blipFill>
        <p:spPr>
          <a:xfrm>
            <a:off x="3311040" y="1435841"/>
            <a:ext cx="2485095" cy="28667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8" b="25739"/>
          <a:stretch/>
        </p:blipFill>
        <p:spPr>
          <a:xfrm>
            <a:off x="1373210" y="3782851"/>
            <a:ext cx="2550718" cy="29766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8" b="23948"/>
          <a:stretch/>
        </p:blipFill>
        <p:spPr>
          <a:xfrm>
            <a:off x="87723" y="1435841"/>
            <a:ext cx="2158929" cy="276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1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644750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Мероприятия, посвященные ко дню Русского языка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27" b="24059"/>
          <a:stretch/>
        </p:blipFill>
        <p:spPr>
          <a:xfrm>
            <a:off x="4062283" y="2002138"/>
            <a:ext cx="2893219" cy="373174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33" b="25536"/>
          <a:stretch/>
        </p:blipFill>
        <p:spPr>
          <a:xfrm>
            <a:off x="508001" y="2002138"/>
            <a:ext cx="2893510" cy="358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1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92391" cy="1320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Конкурс чтецов «Татарстан – многонациональная республика»</a:t>
            </a:r>
            <a:endParaRPr lang="ru-RU" sz="32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7" b="23969"/>
          <a:stretch/>
        </p:blipFill>
        <p:spPr>
          <a:xfrm>
            <a:off x="508001" y="1705232"/>
            <a:ext cx="2893219" cy="370702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b="28635"/>
          <a:stretch/>
        </p:blipFill>
        <p:spPr>
          <a:xfrm>
            <a:off x="3731751" y="1754659"/>
            <a:ext cx="2893219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58" y="260648"/>
            <a:ext cx="8427707" cy="13208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Привлечение учащихся к участию в</a:t>
            </a:r>
            <a:br>
              <a:rPr lang="ru-RU" sz="2800" dirty="0" smtClean="0"/>
            </a:br>
            <a:r>
              <a:rPr lang="ru-RU" sz="2800" dirty="0" smtClean="0"/>
              <a:t> общешкольных и </a:t>
            </a:r>
            <a:r>
              <a:rPr lang="ru-RU" sz="2800" dirty="0" err="1" smtClean="0"/>
              <a:t>общеклассных</a:t>
            </a:r>
            <a:r>
              <a:rPr lang="ru-RU" sz="2800" dirty="0" smtClean="0"/>
              <a:t> мероприятиях. </a:t>
            </a:r>
            <a:br>
              <a:rPr lang="ru-RU" sz="2800" dirty="0" smtClean="0"/>
            </a:br>
            <a:r>
              <a:rPr lang="ru-RU" sz="2800" dirty="0" smtClean="0"/>
              <a:t>Работа на пришкольном участке</a:t>
            </a:r>
            <a:endParaRPr lang="ru-RU" sz="2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b="27844"/>
          <a:stretch/>
        </p:blipFill>
        <p:spPr>
          <a:xfrm>
            <a:off x="5181984" y="4345650"/>
            <a:ext cx="1942890" cy="22736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3" b="24077"/>
          <a:stretch/>
        </p:blipFill>
        <p:spPr>
          <a:xfrm>
            <a:off x="3807237" y="1802324"/>
            <a:ext cx="1602142" cy="22009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5" b="24765"/>
          <a:stretch/>
        </p:blipFill>
        <p:spPr>
          <a:xfrm>
            <a:off x="1798356" y="4221044"/>
            <a:ext cx="2019883" cy="23982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2" b="24324"/>
          <a:stretch/>
        </p:blipFill>
        <p:spPr>
          <a:xfrm>
            <a:off x="214258" y="1680978"/>
            <a:ext cx="1824607" cy="232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1" b="23457"/>
          <a:stretch/>
        </p:blipFill>
        <p:spPr>
          <a:xfrm>
            <a:off x="87709" y="1574801"/>
            <a:ext cx="2893219" cy="333586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4444"/>
          <a:stretch/>
        </p:blipFill>
        <p:spPr>
          <a:xfrm>
            <a:off x="6072981" y="1557867"/>
            <a:ext cx="2893219" cy="33528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5" b="23951"/>
          <a:stretch/>
        </p:blipFill>
        <p:spPr>
          <a:xfrm>
            <a:off x="3082526" y="3234267"/>
            <a:ext cx="2893219" cy="331893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984735" y="116632"/>
            <a:ext cx="708880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4"/>
                </a:solidFill>
              </a:rPr>
              <a:t>Организация экскурсии по </a:t>
            </a:r>
          </a:p>
          <a:p>
            <a:pPr algn="ctr"/>
            <a:r>
              <a:rPr lang="ru-RU" sz="3200" b="1" dirty="0">
                <a:ln/>
                <a:solidFill>
                  <a:schemeClr val="accent4"/>
                </a:solidFill>
              </a:rPr>
              <a:t>п</a:t>
            </a:r>
            <a:r>
              <a:rPr lang="ru-RU" sz="3200" b="1" dirty="0" smtClean="0">
                <a:ln/>
                <a:solidFill>
                  <a:schemeClr val="accent4"/>
                </a:solidFill>
              </a:rPr>
              <a:t>рофессиональным ориентациям</a:t>
            </a:r>
            <a:endParaRPr lang="ru-RU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58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04856" cy="13208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Обеспечение учащихся учебными принадлежностями, необходимыми для работы на уроке. Акция «Помоги собраться в школу»</a:t>
            </a:r>
            <a:endParaRPr lang="ru-RU" sz="2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3" b="24685"/>
          <a:stretch/>
        </p:blipFill>
        <p:spPr>
          <a:xfrm>
            <a:off x="5400731" y="3614794"/>
            <a:ext cx="2454569" cy="304016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4" t="25766" r="3844" b="24144"/>
          <a:stretch/>
        </p:blipFill>
        <p:spPr>
          <a:xfrm>
            <a:off x="0" y="1853515"/>
            <a:ext cx="2356627" cy="27980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8" b="23783"/>
          <a:stretch/>
        </p:blipFill>
        <p:spPr>
          <a:xfrm>
            <a:off x="1434915" y="3993965"/>
            <a:ext cx="2079896" cy="23806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2" b="23603"/>
          <a:stretch/>
        </p:blipFill>
        <p:spPr>
          <a:xfrm>
            <a:off x="3369871" y="1853514"/>
            <a:ext cx="2244902" cy="27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6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298" y="692696"/>
            <a:ext cx="8549182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Привлечение учащихся к участию в общешкольных и </a:t>
            </a:r>
            <a:r>
              <a:rPr lang="ru-RU" sz="3200" dirty="0" err="1" smtClean="0"/>
              <a:t>общеклассных</a:t>
            </a:r>
            <a:r>
              <a:rPr lang="ru-RU" sz="3200" dirty="0" smtClean="0"/>
              <a:t> мероприятиях. Подготовка ко Дню знаний</a:t>
            </a:r>
            <a:endParaRPr lang="ru-RU" sz="3200" dirty="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3" b="25405"/>
          <a:stretch/>
        </p:blipFill>
        <p:spPr>
          <a:xfrm>
            <a:off x="4316203" y="2743200"/>
            <a:ext cx="2893219" cy="3558746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6" b="26486"/>
          <a:stretch/>
        </p:blipFill>
        <p:spPr>
          <a:xfrm>
            <a:off x="343298" y="2743201"/>
            <a:ext cx="2893219" cy="32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9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44750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 пришкольном участке работают и учителя, и учащиеся.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3" b="25035"/>
          <a:stretch/>
        </p:blipFill>
        <p:spPr>
          <a:xfrm>
            <a:off x="2974711" y="3558746"/>
            <a:ext cx="2374436" cy="29409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3" b="25756"/>
          <a:stretch/>
        </p:blipFill>
        <p:spPr>
          <a:xfrm>
            <a:off x="5525052" y="2200875"/>
            <a:ext cx="2238962" cy="2715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7" b="23954"/>
          <a:stretch/>
        </p:blipFill>
        <p:spPr>
          <a:xfrm>
            <a:off x="508000" y="2554559"/>
            <a:ext cx="2290805" cy="270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0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5848</TotalTime>
  <Words>1561</Words>
  <Application>Microsoft Office PowerPoint</Application>
  <PresentationFormat>Экран (4:3)</PresentationFormat>
  <Paragraphs>800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Открытая</vt:lpstr>
      <vt:lpstr>МБОУ «Большешинарская средняя общеобразовательная школа имени А.А.Ахунзянова Сабинского муниципального района Республики Татарстан»</vt:lpstr>
      <vt:lpstr> I блок    « Количественные и качественные показатели»  МБОУ «Большешинарская СОШ»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распространения и обобщения опыта работы по  МБОУ « Большешинарская СОШ»    на конференциях, семинарах. </vt:lpstr>
      <vt:lpstr>Презентация PowerPoint</vt:lpstr>
      <vt:lpstr>Презентация PowerPoint</vt:lpstr>
      <vt:lpstr>Результаты олимпиады школьников за 5 лет</vt:lpstr>
      <vt:lpstr>Презентация PowerPoint</vt:lpstr>
      <vt:lpstr>Организация работы школьного оздоровительного  лагеря</vt:lpstr>
      <vt:lpstr>Мероприятия, посвященные ко дню Русского языка</vt:lpstr>
      <vt:lpstr>Конкурс чтецов «Татарстан – многонациональная республика»</vt:lpstr>
      <vt:lpstr>Привлечение учащихся к участию в  общешкольных и общеклассных мероприятиях.  Работа на пришкольном участке</vt:lpstr>
      <vt:lpstr>Презентация PowerPoint</vt:lpstr>
      <vt:lpstr>Обеспечение учащихся учебными принадлежностями, необходимыми для работы на уроке. Акция «Помоги собраться в школу»</vt:lpstr>
      <vt:lpstr>Привлечение учащихся к участию в общешкольных и общеклассных мероприятиях. Подготовка ко Дню знаний</vt:lpstr>
      <vt:lpstr>На пришкольном участке работают и учителя, и учащиеся.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МБГУ “Татарстан Республикасы   Саба  муниципаль районы Олы Кибәче  урта гомумбелем бирү мәктәбе”</dc:title>
  <dc:creator>Гюзелия</dc:creator>
  <cp:lastModifiedBy>Admin</cp:lastModifiedBy>
  <cp:revision>584</cp:revision>
  <cp:lastPrinted>2020-08-07T07:01:26Z</cp:lastPrinted>
  <dcterms:created xsi:type="dcterms:W3CDTF">2016-02-24T06:41:56Z</dcterms:created>
  <dcterms:modified xsi:type="dcterms:W3CDTF">2021-08-25T07:43:21Z</dcterms:modified>
</cp:coreProperties>
</file>